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6" r:id="rId4"/>
    <p:sldId id="267" r:id="rId5"/>
    <p:sldId id="258" r:id="rId6"/>
    <p:sldId id="268" r:id="rId7"/>
    <p:sldId id="269" r:id="rId8"/>
    <p:sldId id="263" r:id="rId9"/>
    <p:sldId id="259" r:id="rId10"/>
    <p:sldId id="278" r:id="rId11"/>
    <p:sldId id="270" r:id="rId12"/>
    <p:sldId id="264" r:id="rId13"/>
    <p:sldId id="271" r:id="rId14"/>
    <p:sldId id="281" r:id="rId15"/>
    <p:sldId id="275" r:id="rId16"/>
    <p:sldId id="272" r:id="rId17"/>
    <p:sldId id="276" r:id="rId18"/>
    <p:sldId id="282" r:id="rId19"/>
    <p:sldId id="277" r:id="rId20"/>
    <p:sldId id="265" r:id="rId21"/>
    <p:sldId id="279" r:id="rId22"/>
    <p:sldId id="280" r:id="rId23"/>
    <p:sldId id="260" r:id="rId24"/>
    <p:sldId id="261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Ауторитарни национализам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002060"/>
                </a:solidFill>
              </a:rPr>
              <a:t>ФАШИЗАМ  У  ИТАЛИЈИ</a:t>
            </a:r>
          </a:p>
          <a:p>
            <a:r>
              <a:rPr lang="sr-Cyrl-RS" sz="3200" dirty="0" smtClean="0">
                <a:solidFill>
                  <a:srgbClr val="002060"/>
                </a:solidFill>
              </a:rPr>
              <a:t>НАЦИЗАМ  У  НЕМАЧКОЈ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8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64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u="sng" dirty="0" smtClean="0">
                <a:solidFill>
                  <a:srgbClr val="002060"/>
                </a:solidFill>
              </a:rPr>
              <a:t>ВАЈМАРСКА  РЕПУБЛИКА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8" y="1792705"/>
            <a:ext cx="10426324" cy="4303295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</a:rPr>
              <a:t>ОД 1919. ДО  1923. </a:t>
            </a:r>
            <a:r>
              <a:rPr lang="sr-Cyrl-RS" sz="2800" dirty="0" smtClean="0">
                <a:solidFill>
                  <a:srgbClr val="002060"/>
                </a:solidFill>
              </a:rPr>
              <a:t>– ПАРЛАМЕНТАРНА  ДЕМОКРАТИЈА  СЕ НАШЛА  НА  УДАРУ  РЕВОЛУЦИОНАРНИХ  СНАГА  И  КРАЈЊЕ  ДЕСНИЦЕ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ОД  1924. ДО  1929. </a:t>
            </a:r>
            <a:r>
              <a:rPr lang="sr-Cyrl-RS" sz="2800" dirty="0" smtClean="0">
                <a:solidFill>
                  <a:srgbClr val="002060"/>
                </a:solidFill>
              </a:rPr>
              <a:t>– НЕМАЧКА  ИСПУЊАВА  СВОЈЕ  МЕЂУНАРОДНЕ  ОБАВЕЗЕ, ПОЛИТИЧКИ  И  ЕКОНОМСКИ  ЈЕ  СТАБИЛНА</a:t>
            </a:r>
          </a:p>
          <a:p>
            <a:r>
              <a:rPr lang="sr-Cyrl-RS" sz="2800" b="1" dirty="0" smtClean="0">
                <a:solidFill>
                  <a:srgbClr val="002060"/>
                </a:solidFill>
              </a:rPr>
              <a:t>ОД 1929. ДО 1933. </a:t>
            </a:r>
            <a:r>
              <a:rPr lang="sr-Cyrl-RS" sz="2800" dirty="0" smtClean="0">
                <a:solidFill>
                  <a:srgbClr val="002060"/>
                </a:solidFill>
              </a:rPr>
              <a:t>– КРИЗА И СЛОМ ПАРЛАМЕНТАРНЕ  ДЕМОКРАТИЈЕ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ЕКОНОМСКИ  ХАОС  И  ОТКАЗИВАЊЕ  ОТПЛАЋИВАЊА  РАТНЕ  ОДШТЕТЕ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0"/>
            <a:ext cx="11899232" cy="67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84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60948"/>
            <a:ext cx="9418320" cy="1058778"/>
          </a:xfrm>
        </p:spPr>
        <p:txBody>
          <a:bodyPr>
            <a:normAutofit/>
          </a:bodyPr>
          <a:lstStyle/>
          <a:p>
            <a:r>
              <a:rPr lang="sr-Cyrl-RS" u="sng" dirty="0" smtClean="0">
                <a:solidFill>
                  <a:srgbClr val="002060"/>
                </a:solidFill>
              </a:rPr>
              <a:t>НАЦИЗАМ  У  НЕМАЧКОЈ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1299411"/>
            <a:ext cx="11478126" cy="4993105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rgbClr val="002060"/>
                </a:solidFill>
              </a:rPr>
              <a:t>АДОЛФ  ХИТЛЕР  </a:t>
            </a:r>
            <a:r>
              <a:rPr lang="sr-Cyrl-RS" sz="3600" dirty="0" smtClean="0">
                <a:solidFill>
                  <a:srgbClr val="002060"/>
                </a:solidFill>
              </a:rPr>
              <a:t>ЗАХВАЉУЈУЋИ  ГОВОРНИЧКИМ  СПОСОБНОСТИМА  ПРЕУЗИМА  ВОЂСТВО  НАД  РАДНИЧКОМ  ПАРТИЈОМ,КОЈОЈ  МЕЊА  ИМЕ  У  НАЦИОНАЛ  СОЦИЈАЛИСТИЧКА  РАДНИЧКА  ПАРТИЈА – </a:t>
            </a:r>
            <a:r>
              <a:rPr lang="sr-Cyrl-RS" sz="3600" b="1" dirty="0" smtClean="0">
                <a:solidFill>
                  <a:srgbClr val="002060"/>
                </a:solidFill>
              </a:rPr>
              <a:t>НАЦИСТИЧКА </a:t>
            </a:r>
          </a:p>
          <a:p>
            <a:r>
              <a:rPr lang="sr-Cyrl-RS" sz="3600" dirty="0" smtClean="0">
                <a:solidFill>
                  <a:srgbClr val="002060"/>
                </a:solidFill>
              </a:rPr>
              <a:t>ОСНИВА  ЈУРИШНЕ  ОДРЕДЕ – </a:t>
            </a:r>
            <a:r>
              <a:rPr lang="sr-Cyrl-RS" sz="3600" b="1" dirty="0" smtClean="0">
                <a:solidFill>
                  <a:srgbClr val="002060"/>
                </a:solidFill>
              </a:rPr>
              <a:t>„СМЕЂЕ  КОШУЉЕ“</a:t>
            </a:r>
          </a:p>
          <a:p>
            <a:r>
              <a:rPr lang="sr-Cyrl-RS" sz="3600" b="1" dirty="0" smtClean="0">
                <a:solidFill>
                  <a:srgbClr val="002060"/>
                </a:solidFill>
              </a:rPr>
              <a:t>1923. МИНХЕНСКИ  ПУЧ </a:t>
            </a:r>
            <a:r>
              <a:rPr lang="sr-Cyrl-RS" sz="3600" dirty="0" smtClean="0">
                <a:solidFill>
                  <a:srgbClr val="002060"/>
                </a:solidFill>
              </a:rPr>
              <a:t>– ПРЕВРАТ КОЈИ  НИЈЕ  УСПЕО – ХИТЛЕР  ЈЕ  ОСУЂЕН И ЗАТВОРЕН</a:t>
            </a:r>
            <a:r>
              <a:rPr lang="sr-Cyrl-RS" sz="3600" dirty="0" smtClean="0">
                <a:solidFill>
                  <a:srgbClr val="002060"/>
                </a:solidFill>
              </a:rPr>
              <a:t>.</a:t>
            </a:r>
            <a:r>
              <a:rPr lang="hr-HR" sz="3600" dirty="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sr-Cyrl-RS" sz="3600" dirty="0" smtClean="0">
                <a:solidFill>
                  <a:srgbClr val="002060"/>
                </a:solidFill>
              </a:rPr>
              <a:t> </a:t>
            </a:r>
            <a:r>
              <a:rPr lang="sr-Cyrl-RS" sz="3600" dirty="0" smtClean="0">
                <a:solidFill>
                  <a:srgbClr val="002060"/>
                </a:solidFill>
              </a:rPr>
              <a:t>ПИШЕ  КЊИГУ  </a:t>
            </a:r>
            <a:r>
              <a:rPr lang="sr-Cyrl-RS" sz="3600" b="1" dirty="0" smtClean="0">
                <a:solidFill>
                  <a:srgbClr val="002060"/>
                </a:solidFill>
              </a:rPr>
              <a:t>„МОЈА  БОРБА</a:t>
            </a:r>
            <a:r>
              <a:rPr lang="sr-Cyrl-RS" sz="3200" b="1" dirty="0" smtClean="0">
                <a:solidFill>
                  <a:srgbClr val="002060"/>
                </a:solidFill>
              </a:rPr>
              <a:t>“</a:t>
            </a:r>
            <a:endParaRPr lang="sr-Cyrl-RS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3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1752446" y="-1082842"/>
            <a:ext cx="1173480" cy="6136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22" y="733925"/>
            <a:ext cx="11078436" cy="5594686"/>
          </a:xfrm>
        </p:spPr>
        <p:txBody>
          <a:bodyPr>
            <a:noAutofit/>
          </a:bodyPr>
          <a:lstStyle/>
          <a:p>
            <a:pPr lvl="0">
              <a:buClr>
                <a:srgbClr val="A6B727"/>
              </a:buClr>
            </a:pPr>
            <a:r>
              <a:rPr lang="sr-Cyrl-RS" sz="3600" b="1" dirty="0">
                <a:solidFill>
                  <a:srgbClr val="002060"/>
                </a:solidFill>
              </a:rPr>
              <a:t>1928.</a:t>
            </a:r>
            <a:r>
              <a:rPr lang="sr-Cyrl-RS" sz="3600" dirty="0">
                <a:solidFill>
                  <a:srgbClr val="002060"/>
                </a:solidFill>
              </a:rPr>
              <a:t> НА ПАРЛАМЕНТАРНИМ  ИЗБОРИМА  НАЦИСТИЧКА  ПАРТИЈА  ДОБИЛА  ЈЕ  ОКО  </a:t>
            </a:r>
            <a:r>
              <a:rPr lang="sr-Cyrl-RS" sz="3600" b="1" dirty="0">
                <a:solidFill>
                  <a:srgbClr val="002060"/>
                </a:solidFill>
              </a:rPr>
              <a:t>3  </a:t>
            </a:r>
            <a:r>
              <a:rPr lang="sr-Cyrl-RS" sz="3600" dirty="0">
                <a:solidFill>
                  <a:srgbClr val="002060"/>
                </a:solidFill>
              </a:rPr>
              <a:t>ПОСТО  ГЛАСОВА   – ПОСТАЈЕ  ЧЛАН  ПАРЛАМЕНТА</a:t>
            </a:r>
            <a:r>
              <a:rPr lang="hr-HR" sz="3600" dirty="0">
                <a:solidFill>
                  <a:srgbClr val="002060"/>
                </a:solidFill>
              </a:rPr>
              <a:t> </a:t>
            </a:r>
            <a:endParaRPr lang="sr-Cyrl-RS" sz="3600" dirty="0">
              <a:solidFill>
                <a:srgbClr val="002060"/>
              </a:solidFill>
            </a:endParaRPr>
          </a:p>
          <a:p>
            <a:pPr lvl="0">
              <a:buClr>
                <a:srgbClr val="A6B727"/>
              </a:buClr>
            </a:pPr>
            <a:r>
              <a:rPr lang="sr-Cyrl-RS" sz="3600" dirty="0">
                <a:solidFill>
                  <a:srgbClr val="002060"/>
                </a:solidFill>
              </a:rPr>
              <a:t>У  УСЛОВИМА  СТАБИЛНОГ  ЕКОНОМСКОГ  И  ПОЛИТИЧКОГ ЖИВОТА  ЊЕГОВЕ  РАСИСТИЧКЕ  ИДЕЈЕ  НИСУ  ИМАЛЕ  ПУНО  ПРИСТАЛИЦА. </a:t>
            </a:r>
          </a:p>
          <a:p>
            <a:pPr lvl="0">
              <a:buClr>
                <a:srgbClr val="A6B727"/>
              </a:buClr>
            </a:pPr>
            <a:r>
              <a:rPr lang="sr-Cyrl-RS" sz="3600" dirty="0">
                <a:solidFill>
                  <a:srgbClr val="002060"/>
                </a:solidFill>
              </a:rPr>
              <a:t>АЛИ, </a:t>
            </a:r>
            <a:r>
              <a:rPr lang="sr-Cyrl-RS" sz="3600" b="1" dirty="0">
                <a:solidFill>
                  <a:srgbClr val="002060"/>
                </a:solidFill>
              </a:rPr>
              <a:t>1929.</a:t>
            </a:r>
            <a:r>
              <a:rPr lang="sr-Cyrl-RS" sz="3600" dirty="0">
                <a:solidFill>
                  <a:srgbClr val="002060"/>
                </a:solidFill>
              </a:rPr>
              <a:t> НАСТУПА  </a:t>
            </a:r>
            <a:r>
              <a:rPr lang="sr-Cyrl-RS" sz="3600" b="1" dirty="0">
                <a:solidFill>
                  <a:srgbClr val="002060"/>
                </a:solidFill>
              </a:rPr>
              <a:t>ВЕЛИКА  ЕКОНОМСКА КРИЗА </a:t>
            </a:r>
          </a:p>
          <a:p>
            <a:pPr lvl="0">
              <a:buClr>
                <a:srgbClr val="A6B727"/>
              </a:buClr>
            </a:pPr>
            <a:r>
              <a:rPr lang="sr-Cyrl-RS" sz="3600" b="1" dirty="0">
                <a:solidFill>
                  <a:srgbClr val="002060"/>
                </a:solidFill>
              </a:rPr>
              <a:t>1930.</a:t>
            </a:r>
            <a:r>
              <a:rPr lang="sr-Cyrl-RS" sz="3600" dirty="0">
                <a:solidFill>
                  <a:srgbClr val="002060"/>
                </a:solidFill>
              </a:rPr>
              <a:t> ОСВОЈИЛИ  СУ  </a:t>
            </a:r>
            <a:r>
              <a:rPr lang="sr-Cyrl-RS" sz="3600" b="1" dirty="0">
                <a:solidFill>
                  <a:srgbClr val="002060"/>
                </a:solidFill>
              </a:rPr>
              <a:t>107 </a:t>
            </a:r>
            <a:r>
              <a:rPr lang="sr-Cyrl-RS" sz="3600" dirty="0">
                <a:solidFill>
                  <a:srgbClr val="002060"/>
                </a:solidFill>
              </a:rPr>
              <a:t> МАНДАТА</a:t>
            </a:r>
          </a:p>
          <a:p>
            <a:pPr lvl="0">
              <a:buClr>
                <a:srgbClr val="A6B727"/>
              </a:buClr>
            </a:pPr>
            <a:r>
              <a:rPr lang="sr-Cyrl-RS" sz="3600" b="1" dirty="0">
                <a:solidFill>
                  <a:srgbClr val="002060"/>
                </a:solidFill>
              </a:rPr>
              <a:t>1932.</a:t>
            </a:r>
            <a:r>
              <a:rPr lang="sr-Cyrl-RS" sz="3600" dirty="0">
                <a:solidFill>
                  <a:srgbClr val="002060"/>
                </a:solidFill>
              </a:rPr>
              <a:t> ОСВОЈИЛИ  СУ  </a:t>
            </a:r>
            <a:r>
              <a:rPr lang="sr-Cyrl-RS" sz="3600" b="1" dirty="0">
                <a:solidFill>
                  <a:srgbClr val="002060"/>
                </a:solidFill>
              </a:rPr>
              <a:t>230  </a:t>
            </a:r>
            <a:r>
              <a:rPr lang="sr-Cyrl-RS" sz="3600" dirty="0">
                <a:solidFill>
                  <a:srgbClr val="002060"/>
                </a:solidFill>
              </a:rPr>
              <a:t>МАНДАТА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192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" y="0"/>
            <a:ext cx="11971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2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253" y="-45719"/>
            <a:ext cx="9805736" cy="45719"/>
          </a:xfrm>
        </p:spPr>
        <p:txBody>
          <a:bodyPr>
            <a:normAutofit fontScale="90000"/>
          </a:bodyPr>
          <a:lstStyle/>
          <a:p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2" y="457199"/>
            <a:ext cx="10647947" cy="5799221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rgbClr val="002060"/>
                </a:solidFill>
              </a:rPr>
              <a:t>ПАЉЕЊЕ  ЗГРАДЕ  РАЈХСТАГА  </a:t>
            </a:r>
            <a:r>
              <a:rPr lang="sr-Cyrl-RS" sz="3600" dirty="0" smtClean="0">
                <a:solidFill>
                  <a:srgbClr val="002060"/>
                </a:solidFill>
              </a:rPr>
              <a:t>ХИТЛЕР  ЈЕ  ИСКОРИСТИО  ДА  ЗАБРАНИ  КОМУНИСТИЧКУ  ПАРТИЈУ – ИНЦИДЕНТ  СУ  ИЗАЗВАЛИ  НАЦИСТИ</a:t>
            </a:r>
          </a:p>
          <a:p>
            <a:r>
              <a:rPr lang="sr-Cyrl-RS" sz="3600" dirty="0" smtClean="0">
                <a:solidFill>
                  <a:srgbClr val="002060"/>
                </a:solidFill>
              </a:rPr>
              <a:t>НА  ИЗБОРИМА  </a:t>
            </a:r>
            <a:r>
              <a:rPr lang="sr-Cyrl-RS" sz="3600" b="1" dirty="0" smtClean="0">
                <a:solidFill>
                  <a:srgbClr val="002060"/>
                </a:solidFill>
              </a:rPr>
              <a:t>1933. </a:t>
            </a:r>
            <a:r>
              <a:rPr lang="sr-Cyrl-RS" sz="3600" dirty="0" smtClean="0">
                <a:solidFill>
                  <a:srgbClr val="002060"/>
                </a:solidFill>
              </a:rPr>
              <a:t>НАЦИСТИ  НИСУ  ДОБИЛИ  ВЕЋИНУ  У  ПАРЛАМЕНТУ  И  ПОРЕД  ПРИМЕНЕ  СИЛЕ  НАД  ГЛАСАЧИМА  И  ПОЛИТИЧКИМ  ПРОТИВНИЦИМА</a:t>
            </a:r>
          </a:p>
          <a:p>
            <a:r>
              <a:rPr lang="sr-Cyrl-RS" sz="3600" dirty="0" smtClean="0">
                <a:solidFill>
                  <a:srgbClr val="002060"/>
                </a:solidFill>
              </a:rPr>
              <a:t>ХИТЛЕР  ПОСТАЈЕ  КАНЦЕЛАР  ВЛАДЕ  КОЈА  ДОНОСИ   </a:t>
            </a:r>
            <a:r>
              <a:rPr lang="sr-Cyrl-RS" sz="3600" b="1" dirty="0" smtClean="0">
                <a:solidFill>
                  <a:srgbClr val="002060"/>
                </a:solidFill>
              </a:rPr>
              <a:t>ДЕКРЕТЕ</a:t>
            </a:r>
            <a:r>
              <a:rPr lang="sr-Cyrl-RS" sz="3600" dirty="0" smtClean="0">
                <a:solidFill>
                  <a:srgbClr val="002060"/>
                </a:solidFill>
              </a:rPr>
              <a:t> – ПАРЛАМЕНТ  ВИШЕ  НЕМА  ЗАКОНОДАВНУ  ФУНКЦИЈУ  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7" y="192505"/>
            <a:ext cx="11904616" cy="65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23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389" y="398940"/>
            <a:ext cx="11213432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sr-Cyrl-RS" sz="3600" dirty="0">
                <a:solidFill>
                  <a:srgbClr val="002060"/>
                </a:solidFill>
              </a:rPr>
              <a:t>ФОРМИРАНА  ЈЕ  ТАЈНА  ПОЛИЦИЈА  -  </a:t>
            </a:r>
            <a:r>
              <a:rPr lang="sr-Cyrl-RS" sz="3600" b="1" dirty="0">
                <a:solidFill>
                  <a:srgbClr val="002060"/>
                </a:solidFill>
              </a:rPr>
              <a:t>ГЕСТАПО</a:t>
            </a:r>
          </a:p>
          <a:p>
            <a:pPr marL="228600" lvl="0" indent="-18288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sr-Cyrl-RS" sz="3600" b="1" dirty="0">
                <a:solidFill>
                  <a:srgbClr val="002060"/>
                </a:solidFill>
              </a:rPr>
              <a:t>1934.  „ НОЋ  ДУГИХ  НОЖЕВА“ </a:t>
            </a:r>
            <a:r>
              <a:rPr lang="sr-Cyrl-RS" sz="3600" dirty="0">
                <a:solidFill>
                  <a:srgbClr val="002060"/>
                </a:solidFill>
              </a:rPr>
              <a:t>– ОБРАЧУНАО  СЕ  СА  ЈУРИШНИМ  ОДРЕДИМА  </a:t>
            </a:r>
            <a:r>
              <a:rPr lang="sr-Cyrl-RS" sz="3600" dirty="0" smtClean="0">
                <a:solidFill>
                  <a:srgbClr val="002060"/>
                </a:solidFill>
              </a:rPr>
              <a:t>И</a:t>
            </a:r>
            <a:r>
              <a:rPr lang="hr-HR" sz="3600" dirty="0" smtClean="0">
                <a:solidFill>
                  <a:srgbClr val="002060"/>
                </a:solidFill>
              </a:rPr>
              <a:t> </a:t>
            </a:r>
            <a:r>
              <a:rPr lang="sr-Cyrl-RS" sz="3600" dirty="0" smtClean="0">
                <a:solidFill>
                  <a:srgbClr val="002060"/>
                </a:solidFill>
              </a:rPr>
              <a:t> </a:t>
            </a:r>
            <a:r>
              <a:rPr lang="sr-Cyrl-RS" sz="3600" dirty="0">
                <a:solidFill>
                  <a:srgbClr val="002060"/>
                </a:solidFill>
              </a:rPr>
              <a:t>ЊИХОВИМ  ВОЂОМ – </a:t>
            </a:r>
            <a:r>
              <a:rPr lang="sr-Cyrl-RS" sz="3600" dirty="0" smtClean="0">
                <a:solidFill>
                  <a:srgbClr val="002060"/>
                </a:solidFill>
              </a:rPr>
              <a:t>ЕРНЕСТ</a:t>
            </a:r>
            <a:r>
              <a:rPr lang="hr-HR" sz="3600" dirty="0" smtClean="0">
                <a:solidFill>
                  <a:srgbClr val="002060"/>
                </a:solidFill>
              </a:rPr>
              <a:t> </a:t>
            </a:r>
            <a:r>
              <a:rPr lang="sr-Cyrl-RS" sz="3600" dirty="0" smtClean="0">
                <a:solidFill>
                  <a:srgbClr val="002060"/>
                </a:solidFill>
              </a:rPr>
              <a:t> РЕМ</a:t>
            </a:r>
            <a:endParaRPr lang="sr-Cyrl-RS" sz="3600" dirty="0">
              <a:solidFill>
                <a:srgbClr val="002060"/>
              </a:solidFill>
            </a:endParaRPr>
          </a:p>
          <a:p>
            <a:pPr marL="228600" lvl="0" indent="-18288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sr-Cyrl-RS" sz="3600" b="1" dirty="0">
                <a:solidFill>
                  <a:srgbClr val="002060"/>
                </a:solidFill>
              </a:rPr>
              <a:t>ХИТЛЕР  ПОСТАЈЕ  ВОЂА  ТРЕЋЕГ  РАЈХА </a:t>
            </a:r>
            <a:r>
              <a:rPr lang="sr-Cyrl-RS" sz="3600" dirty="0">
                <a:solidFill>
                  <a:srgbClr val="002060"/>
                </a:solidFill>
              </a:rPr>
              <a:t>– ОБЈЕДИНИО  УЛОГЕ  ПРЕДСЕДНИКА  И  </a:t>
            </a:r>
            <a:r>
              <a:rPr lang="sr-Cyrl-RS" sz="3600" dirty="0" smtClean="0">
                <a:solidFill>
                  <a:srgbClr val="002060"/>
                </a:solidFill>
              </a:rPr>
              <a:t>КАНЦЕЛАРА</a:t>
            </a:r>
            <a:endParaRPr lang="hr-HR" sz="3600" dirty="0" smtClean="0">
              <a:solidFill>
                <a:srgbClr val="002060"/>
              </a:solidFill>
            </a:endParaRPr>
          </a:p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endParaRPr lang="sr-Cyrl-RS" sz="3600" dirty="0">
              <a:solidFill>
                <a:srgbClr val="002060"/>
              </a:solidFill>
            </a:endParaRPr>
          </a:p>
          <a:p>
            <a:pPr marL="228600" lvl="0" indent="-18288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 pitchFamily="34" charset="0"/>
              <a:buChar char="•"/>
            </a:pPr>
            <a:r>
              <a:rPr lang="sr-Cyrl-RS" sz="3600" b="1" dirty="0">
                <a:solidFill>
                  <a:srgbClr val="002060"/>
                </a:solidFill>
              </a:rPr>
              <a:t>НЕЗАПОСЛЕНОСТ  </a:t>
            </a:r>
            <a:r>
              <a:rPr lang="sr-Cyrl-RS" sz="3600" dirty="0">
                <a:solidFill>
                  <a:srgbClr val="002060"/>
                </a:solidFill>
              </a:rPr>
              <a:t>ЈЕ  СМАЊЕНА  ЈАВНИМ  РАДОВИМА,ОТПУШТАЊЕМ  ЈЕВРЕЈА  И  МОБИЛИЗАЦИЈОМ  МЛАДИХ  У  ВОЈСКУ</a:t>
            </a:r>
          </a:p>
        </p:txBody>
      </p:sp>
    </p:spTree>
    <p:extLst>
      <p:ext uri="{BB962C8B-B14F-4D97-AF65-F5344CB8AC3E}">
        <p14:creationId xmlns:p14="http://schemas.microsoft.com/office/powerpoint/2010/main" val="575626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74"/>
            <a:ext cx="59436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26" y="2351922"/>
            <a:ext cx="6172200" cy="429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074"/>
            <a:ext cx="5801226" cy="3400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84" y="0"/>
            <a:ext cx="6027942" cy="32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4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7673" cy="68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1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7" y="98641"/>
            <a:ext cx="11899230" cy="66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0"/>
            <a:ext cx="11802979" cy="67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1711" cy="4762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41" y="0"/>
            <a:ext cx="3699459" cy="6835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11" y="0"/>
            <a:ext cx="5203291" cy="3610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11" y="3462124"/>
            <a:ext cx="2657810" cy="3409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51" y="3462125"/>
            <a:ext cx="2586790" cy="3373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3970"/>
            <a:ext cx="1544629" cy="2201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01" y="4440851"/>
            <a:ext cx="1784149" cy="246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5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6" y="197017"/>
            <a:ext cx="6700395" cy="3809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06" y="3644818"/>
            <a:ext cx="4545689" cy="3110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4" y="3326732"/>
            <a:ext cx="2286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3" y="197017"/>
            <a:ext cx="5394158" cy="65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80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16"/>
            <a:ext cx="6191250" cy="6526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32" y="1"/>
            <a:ext cx="5992016" cy="66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0"/>
            <a:ext cx="11093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179" y="372979"/>
            <a:ext cx="10188341" cy="830179"/>
          </a:xfrm>
        </p:spPr>
        <p:txBody>
          <a:bodyPr>
            <a:normAutofit/>
          </a:bodyPr>
          <a:lstStyle/>
          <a:p>
            <a:r>
              <a:rPr lang="sr-Cyrl-RS" u="sng" dirty="0" smtClean="0">
                <a:solidFill>
                  <a:srgbClr val="002060"/>
                </a:solidFill>
              </a:rPr>
              <a:t>ФАШИЗАМ  У   ИТАЛИЈИ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1395663"/>
            <a:ext cx="11105148" cy="4700337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</a:rPr>
              <a:t>1919. ОСНОВАНА </a:t>
            </a:r>
            <a:r>
              <a:rPr lang="sr-Cyrl-RS" sz="2800" b="1" dirty="0" smtClean="0">
                <a:solidFill>
                  <a:srgbClr val="002060"/>
                </a:solidFill>
              </a:rPr>
              <a:t>„БОРБЕНА ГРУПА“ </a:t>
            </a:r>
            <a:r>
              <a:rPr lang="sr-Cyrl-RS" sz="2800" dirty="0" smtClean="0">
                <a:solidFill>
                  <a:srgbClr val="002060"/>
                </a:solidFill>
              </a:rPr>
              <a:t>– ФАШИСТИЧКА ОРГАНИЗАЦИЈА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НА ЊЕНО  ЈАЧАЊЕ  УТИЦАЛА  ЈЕ  ПРИВРЕДНА  КРИЗА, ВЕЛИКА НЕЗАПОСЛЕНОСТ,ВИСОКА  ИНФЛАЦИЈА,ПОЛИТИЧКИ НЕМИРИ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ИСТЕ  ГОДИНЕ  СУ  УМАРШИРАЛИ  У  </a:t>
            </a:r>
            <a:r>
              <a:rPr lang="sr-Cyrl-RS" sz="2800" b="1" dirty="0" smtClean="0">
                <a:solidFill>
                  <a:srgbClr val="002060"/>
                </a:solidFill>
              </a:rPr>
              <a:t>РИЈЕКУ</a:t>
            </a:r>
            <a:r>
              <a:rPr lang="sr-Cyrl-RS" sz="2800" dirty="0" smtClean="0">
                <a:solidFill>
                  <a:srgbClr val="002060"/>
                </a:solidFill>
              </a:rPr>
              <a:t> – СЛОБОДНИ  ГРАД – И  ПРИПОЈИЛИ  ЈЕ  ИТАЛИЈИ , НЕЗАДОВОЉНИ  РЕАЛИЗАЦИЈОМ  ЛОНДОНСКОГ  УГОВОРА  ИЗ 1915.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ОКТОБРА 1922.  </a:t>
            </a:r>
            <a:r>
              <a:rPr lang="sr-Cyrl-RS" sz="2800" b="1" dirty="0" smtClean="0">
                <a:solidFill>
                  <a:srgbClr val="002060"/>
                </a:solidFill>
              </a:rPr>
              <a:t>МАРШ  ФАШИСТА  НА  РИМ </a:t>
            </a:r>
            <a:r>
              <a:rPr lang="sr-Cyrl-RS" sz="2800" dirty="0" smtClean="0">
                <a:solidFill>
                  <a:srgbClr val="002060"/>
                </a:solidFill>
              </a:rPr>
              <a:t>– ВЛАДА  И  КРАЉ  СЕ  НИСУ  СУПРОТСТАВИЛИ, НАПРОТИВ  ЗА  НОВОГ  ПРЕМИЈЕРА  ИЗАБРАН  ЈЕ  </a:t>
            </a:r>
            <a:r>
              <a:rPr lang="sr-Cyrl-RS" sz="2800" b="1" dirty="0" smtClean="0">
                <a:solidFill>
                  <a:srgbClr val="002060"/>
                </a:solidFill>
              </a:rPr>
              <a:t>БЕНИТО  МУСОЛИНИ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6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" y="101065"/>
            <a:ext cx="11730789" cy="66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9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8" y="171951"/>
            <a:ext cx="7472742" cy="648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49" y="171952"/>
            <a:ext cx="4431130" cy="65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18411"/>
          </a:xfrm>
        </p:spPr>
        <p:txBody>
          <a:bodyPr/>
          <a:lstStyle/>
          <a:p>
            <a:r>
              <a:rPr lang="sr-Cyrl-RS" u="sng" dirty="0" smtClean="0">
                <a:solidFill>
                  <a:srgbClr val="002060"/>
                </a:solidFill>
              </a:rPr>
              <a:t>ОСНОВНЕ  ИДЕЈЕ  ФАШИЗМА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6" y="1768642"/>
            <a:ext cx="11237494" cy="4327358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</a:rPr>
              <a:t>БЕНИТО  МУСОЛИНИ  </a:t>
            </a:r>
            <a:r>
              <a:rPr lang="sr-Cyrl-RS" sz="2800" dirty="0" smtClean="0">
                <a:solidFill>
                  <a:srgbClr val="002060"/>
                </a:solidFill>
              </a:rPr>
              <a:t>- ДУЧЕ – УКИНУО  СВЕ  ПОЛИТИЧКЕ  ПАРТИЈЕ  И  ЗАВЕО  </a:t>
            </a:r>
            <a:r>
              <a:rPr lang="sr-Cyrl-RS" sz="2800" b="1" dirty="0" smtClean="0">
                <a:solidFill>
                  <a:srgbClr val="002060"/>
                </a:solidFill>
              </a:rPr>
              <a:t>ЈЕДНОПАРТИЈСКУ  ДИКТАТУРУ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СПРОВОДИ  РАДОВЕ НА  ИЗГРАДЊИ  ПУТЕВА И  ИНФРАСТРУКТУРЕ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ИНСИСТИРАО  ЈЕ  НА  ПОВЕЋАЊУ  НАТАЛИТЕТА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СУПРОТСТАВЉА  СЕ  КОМУНИЗМУ  И  СОЦИЈАЛИЗМУ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ИСТИЧЕ  РАСНЕ  РАЗЛИКЕ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КОРИСТИ  СЕ  УПОТРЕБОМ  СИЛЕ  КАКО  БИ  ОСТВАРИО  ЖЕЉЕНЕ  ЦИЉЕВЕ</a:t>
            </a:r>
          </a:p>
          <a:p>
            <a:r>
              <a:rPr lang="sr-Cyrl-RS" sz="2800" dirty="0" smtClean="0">
                <a:solidFill>
                  <a:srgbClr val="002060"/>
                </a:solidFill>
              </a:rPr>
              <a:t>КУЛТ  ВОЂЕ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8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4" y="381000"/>
            <a:ext cx="9875520" cy="918411"/>
          </a:xfrm>
        </p:spPr>
        <p:txBody>
          <a:bodyPr/>
          <a:lstStyle/>
          <a:p>
            <a:r>
              <a:rPr lang="sr-Cyrl-RS" u="sng" dirty="0" smtClean="0">
                <a:solidFill>
                  <a:srgbClr val="002060"/>
                </a:solidFill>
              </a:rPr>
              <a:t>СПОЉНА  ПОЛИТИКА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6" y="1299411"/>
            <a:ext cx="11393905" cy="5181600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002060"/>
                </a:solidFill>
              </a:rPr>
              <a:t>МУСОЛИНИ  </a:t>
            </a:r>
            <a:r>
              <a:rPr lang="sr-Cyrl-RS" sz="3200" dirty="0" smtClean="0">
                <a:solidFill>
                  <a:srgbClr val="002060"/>
                </a:solidFill>
              </a:rPr>
              <a:t>СЕ  ПРЕДСТАВЉАО  КАО  БОРАЦ  ЗА  МИР  У  ЕВРОПИ – А У  СТВАРИ  ЈЕ  ХТЕО  ДА  ОБНОВИ  СЛАВУ  РИМСКЕ  ИМПЕРИЈЕ – СРЕДОЗЕМНО  МОРЕ  ДА  БУДЕ  ОПЕТ  РИМСКО ЈЕЗЕРО – ИТАЛИЈАНСКО МОРЕ</a:t>
            </a:r>
          </a:p>
          <a:p>
            <a:r>
              <a:rPr lang="sr-Cyrl-RS" sz="3200" dirty="0" smtClean="0">
                <a:solidFill>
                  <a:srgbClr val="002060"/>
                </a:solidFill>
              </a:rPr>
              <a:t>ПРВА  НА  УДАРУ  ШИРЕЊА  БИЛА  ЈЕ  </a:t>
            </a:r>
            <a:r>
              <a:rPr lang="sr-Cyrl-RS" sz="3200" b="1" dirty="0" smtClean="0">
                <a:solidFill>
                  <a:srgbClr val="002060"/>
                </a:solidFill>
              </a:rPr>
              <a:t>АБИСИНИЈА – ЕТИОПИЈА</a:t>
            </a:r>
          </a:p>
          <a:p>
            <a:r>
              <a:rPr lang="sr-Cyrl-RS" sz="3200" b="1" dirty="0" smtClean="0">
                <a:solidFill>
                  <a:srgbClr val="002060"/>
                </a:solidFill>
              </a:rPr>
              <a:t>1936. </a:t>
            </a:r>
            <a:r>
              <a:rPr lang="sr-Cyrl-RS" sz="3200" dirty="0" smtClean="0">
                <a:solidFill>
                  <a:srgbClr val="002060"/>
                </a:solidFill>
              </a:rPr>
              <a:t>ПОТПИСАН  ПАКТ  СИЛА  ОСОВИНЕ  </a:t>
            </a:r>
            <a:r>
              <a:rPr lang="sr-Cyrl-RS" sz="3200" b="1" dirty="0" smtClean="0">
                <a:solidFill>
                  <a:srgbClr val="002060"/>
                </a:solidFill>
              </a:rPr>
              <a:t>БЕРЛИН – РИМ</a:t>
            </a:r>
          </a:p>
          <a:p>
            <a:r>
              <a:rPr lang="sr-Cyrl-RS" sz="3200" dirty="0" smtClean="0">
                <a:solidFill>
                  <a:srgbClr val="002060"/>
                </a:solidFill>
              </a:rPr>
              <a:t>УГОВОР  ЈЕ  ПРЕДВИЂАО  МЕЂУСОБНУ  ПОДРШКУ  ИТАЛИЈЕ  И  НЕМАЧКЕ  У  МОГУЋЕМ   РАТУ   ИЛИ  СУКОБУ  СА НЕКОМ  ДРУГОМ  ДРЖАВОМ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6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6" y="0"/>
            <a:ext cx="11802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2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2" y="180223"/>
            <a:ext cx="8197278" cy="6461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85" y="180222"/>
            <a:ext cx="3614487" cy="64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225</TotalTime>
  <Words>448</Words>
  <Application>Microsoft Office PowerPoint</Application>
  <PresentationFormat>Widescreen</PresentationFormat>
  <Paragraphs>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Corbel</vt:lpstr>
      <vt:lpstr>Basis</vt:lpstr>
      <vt:lpstr>Ауторитарни национализам</vt:lpstr>
      <vt:lpstr>PowerPoint Presentation</vt:lpstr>
      <vt:lpstr>ФАШИЗАМ  У   ИТАЛИЈИ</vt:lpstr>
      <vt:lpstr>PowerPoint Presentation</vt:lpstr>
      <vt:lpstr>PowerPoint Presentation</vt:lpstr>
      <vt:lpstr>ОСНОВНЕ  ИДЕЈЕ  ФАШИЗМА</vt:lpstr>
      <vt:lpstr>СПОЉНА  ПОЛИТИКА</vt:lpstr>
      <vt:lpstr>PowerPoint Presentation</vt:lpstr>
      <vt:lpstr>PowerPoint Presentation</vt:lpstr>
      <vt:lpstr>PowerPoint Presentation</vt:lpstr>
      <vt:lpstr>ВАЈМАРСКА  РЕПУБЛИКА</vt:lpstr>
      <vt:lpstr>PowerPoint Presentation</vt:lpstr>
      <vt:lpstr>НАЦИЗАМ  У  НЕМАЧКОЈ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Ауторитарни национализам</dc:title>
  <dc:creator>Lenovo</dc:creator>
  <cp:lastModifiedBy>Lenovo</cp:lastModifiedBy>
  <cp:revision>21</cp:revision>
  <dcterms:created xsi:type="dcterms:W3CDTF">2017-02-05T07:54:13Z</dcterms:created>
  <dcterms:modified xsi:type="dcterms:W3CDTF">2017-02-07T17:59:59Z</dcterms:modified>
</cp:coreProperties>
</file>